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5" r:id="rId6"/>
    <p:sldId id="266" r:id="rId7"/>
    <p:sldId id="260" r:id="rId8"/>
    <p:sldId id="262" r:id="rId9"/>
    <p:sldId id="263" r:id="rId10"/>
    <p:sldId id="264" r:id="rId11"/>
    <p:sldId id="267" r:id="rId12"/>
    <p:sldId id="268" r:id="rId13"/>
    <p:sldId id="271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0228" autoAdjust="0"/>
  </p:normalViewPr>
  <p:slideViewPr>
    <p:cSldViewPr snapToGrid="0">
      <p:cViewPr>
        <p:scale>
          <a:sx n="58" d="100"/>
          <a:sy n="58" d="100"/>
        </p:scale>
        <p:origin x="1646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9924D4-C0FA-4B8E-970C-F61B79624118}" type="datetimeFigureOut">
              <a:rPr lang="zh-TW" altLang="en-US" smtClean="0"/>
              <a:t>2023/2/14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64A20B-CF3E-4673-86C2-9CD910A8CB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5278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64A20B-CF3E-4673-86C2-9CD910A8CB32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828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64A20B-CF3E-4673-86C2-9CD910A8CB32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5721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5C8CD5D-762B-4ECD-9872-6E309E98AB35}" type="datetimeFigureOut">
              <a:rPr lang="zh-TW" altLang="en-US" smtClean="0"/>
              <a:t>2023/2/14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7FAB85A-C736-4176-A7A2-18D3AB56A0B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71086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CD5D-762B-4ECD-9872-6E309E98AB35}" type="datetimeFigureOut">
              <a:rPr lang="zh-TW" altLang="en-US" smtClean="0"/>
              <a:t>2023/2/14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AB85A-C736-4176-A7A2-18D3AB56A0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5614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CD5D-762B-4ECD-9872-6E309E98AB35}" type="datetimeFigureOut">
              <a:rPr lang="zh-TW" altLang="en-US" smtClean="0"/>
              <a:t>2023/2/14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AB85A-C736-4176-A7A2-18D3AB56A0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0000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CD5D-762B-4ECD-9872-6E309E98AB35}" type="datetimeFigureOut">
              <a:rPr lang="zh-TW" altLang="en-US" smtClean="0"/>
              <a:t>2023/2/14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AB85A-C736-4176-A7A2-18D3AB56A0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6381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C8CD5D-762B-4ECD-9872-6E309E98AB35}" type="datetimeFigureOut">
              <a:rPr lang="zh-TW" altLang="en-US" smtClean="0"/>
              <a:t>2023/2/14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FAB85A-C736-4176-A7A2-18D3AB56A0B7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139356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CD5D-762B-4ECD-9872-6E309E98AB35}" type="datetimeFigureOut">
              <a:rPr lang="zh-TW" altLang="en-US" smtClean="0"/>
              <a:t>2023/2/14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AB85A-C736-4176-A7A2-18D3AB56A0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65057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CD5D-762B-4ECD-9872-6E309E98AB35}" type="datetimeFigureOut">
              <a:rPr lang="zh-TW" altLang="en-US" smtClean="0"/>
              <a:t>2023/2/14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AB85A-C736-4176-A7A2-18D3AB56A0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25455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CD5D-762B-4ECD-9872-6E309E98AB35}" type="datetimeFigureOut">
              <a:rPr lang="zh-TW" altLang="en-US" smtClean="0"/>
              <a:t>2023/2/14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AB85A-C736-4176-A7A2-18D3AB56A0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7177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CD5D-762B-4ECD-9872-6E309E98AB35}" type="datetimeFigureOut">
              <a:rPr lang="zh-TW" altLang="en-US" smtClean="0"/>
              <a:t>2023/2/14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AB85A-C736-4176-A7A2-18D3AB56A0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7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D5C8CD5D-762B-4ECD-9872-6E309E98AB35}" type="datetimeFigureOut">
              <a:rPr lang="zh-TW" altLang="en-US" smtClean="0"/>
              <a:t>2023/2/14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87FAB85A-C736-4176-A7A2-18D3AB56A0B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012212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D5C8CD5D-762B-4ECD-9872-6E309E98AB35}" type="datetimeFigureOut">
              <a:rPr lang="zh-TW" altLang="en-US" smtClean="0"/>
              <a:t>2023/2/14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87FAB85A-C736-4176-A7A2-18D3AB56A0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2131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5C8CD5D-762B-4ECD-9872-6E309E98AB35}" type="datetimeFigureOut">
              <a:rPr lang="zh-TW" altLang="en-US" smtClean="0"/>
              <a:t>2023/2/14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FAB85A-C736-4176-A7A2-18D3AB56A0B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98124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inbendon.net/do/logi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4E4D24-08D6-B12D-74A6-EEF3CB2A59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小專發表</a:t>
            </a:r>
            <a:br>
              <a:rPr lang="en-US" altLang="zh-TW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TW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團購網</a:t>
            </a:r>
            <a:r>
              <a:rPr lang="en-US" altLang="zh-TW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揪團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63F89EE-61D0-730B-C4FD-A8A1C663A2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姓名</a:t>
            </a:r>
            <a:r>
              <a:rPr lang="en-US" altLang="zh-TW" dirty="0"/>
              <a:t>:</a:t>
            </a:r>
            <a:r>
              <a:rPr lang="zh-TW" altLang="en-US" dirty="0"/>
              <a:t>鄭弘祥</a:t>
            </a:r>
          </a:p>
        </p:txBody>
      </p:sp>
    </p:spTree>
    <p:extLst>
      <p:ext uri="{BB962C8B-B14F-4D97-AF65-F5344CB8AC3E}">
        <p14:creationId xmlns:p14="http://schemas.microsoft.com/office/powerpoint/2010/main" val="2026004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BD09E31-47AF-4C48-CB5B-BCFADF879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094" y="1848637"/>
            <a:ext cx="8713694" cy="4067004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CB28CC98-1C35-5E4B-BD8B-BE83B737C8B6}"/>
              </a:ext>
            </a:extLst>
          </p:cNvPr>
          <p:cNvSpPr/>
          <p:nvPr/>
        </p:nvSpPr>
        <p:spPr>
          <a:xfrm>
            <a:off x="1246094" y="1848637"/>
            <a:ext cx="8713694" cy="1835857"/>
          </a:xfrm>
          <a:prstGeom prst="roundRect">
            <a:avLst>
              <a:gd name="adj" fmla="val 1176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3FF0F8EF-F092-9A54-7B64-A4F9BBA1A650}"/>
              </a:ext>
            </a:extLst>
          </p:cNvPr>
          <p:cNvSpPr/>
          <p:nvPr/>
        </p:nvSpPr>
        <p:spPr>
          <a:xfrm>
            <a:off x="1246094" y="3684495"/>
            <a:ext cx="8713694" cy="582706"/>
          </a:xfrm>
          <a:prstGeom prst="roundRect">
            <a:avLst>
              <a:gd name="adj" fmla="val 1176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57C6A4B4-4DEE-285B-5297-2F759F11F52B}"/>
              </a:ext>
            </a:extLst>
          </p:cNvPr>
          <p:cNvSpPr/>
          <p:nvPr/>
        </p:nvSpPr>
        <p:spPr>
          <a:xfrm>
            <a:off x="3638550" y="900995"/>
            <a:ext cx="2798575" cy="1200896"/>
          </a:xfrm>
          <a:prstGeom prst="roundRect">
            <a:avLst/>
          </a:prstGeom>
          <a:solidFill>
            <a:schemeClr val="bg1">
              <a:alpha val="57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8D13FA5E-069C-0055-FBFA-FB6C24778A7C}"/>
              </a:ext>
            </a:extLst>
          </p:cNvPr>
          <p:cNvSpPr/>
          <p:nvPr/>
        </p:nvSpPr>
        <p:spPr>
          <a:xfrm>
            <a:off x="9393425" y="4714745"/>
            <a:ext cx="2798575" cy="1200896"/>
          </a:xfrm>
          <a:prstGeom prst="roundRect">
            <a:avLst/>
          </a:prstGeom>
          <a:solidFill>
            <a:schemeClr val="bg1">
              <a:alpha val="57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360BA2B9-A970-5145-7487-FA0A71421F55}"/>
              </a:ext>
            </a:extLst>
          </p:cNvPr>
          <p:cNvSpPr txBox="1">
            <a:spLocks/>
          </p:cNvSpPr>
          <p:nvPr/>
        </p:nvSpPr>
        <p:spPr>
          <a:xfrm>
            <a:off x="3955139" y="1134649"/>
            <a:ext cx="2481986" cy="840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頁首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61C831D-1969-D8E8-8344-BB0F305380A5}"/>
              </a:ext>
            </a:extLst>
          </p:cNvPr>
          <p:cNvSpPr txBox="1"/>
          <p:nvPr/>
        </p:nvSpPr>
        <p:spPr>
          <a:xfrm>
            <a:off x="5307106" y="1479305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:</a:t>
            </a:r>
            <a:r>
              <a:rPr lang="zh-TW" altLang="en-US" dirty="0"/>
              <a:t>商店照片</a:t>
            </a: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8568B1B8-94E5-81F2-C7FC-64EBEDE20EE7}"/>
              </a:ext>
            </a:extLst>
          </p:cNvPr>
          <p:cNvSpPr txBox="1">
            <a:spLocks/>
          </p:cNvSpPr>
          <p:nvPr/>
        </p:nvSpPr>
        <p:spPr>
          <a:xfrm>
            <a:off x="10126487" y="4855007"/>
            <a:ext cx="2481986" cy="840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標題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9D12776-E05F-B9F8-A2A7-9A6684C4BC3A}"/>
              </a:ext>
            </a:extLst>
          </p:cNvPr>
          <p:cNvSpPr txBox="1"/>
          <p:nvPr/>
        </p:nvSpPr>
        <p:spPr>
          <a:xfrm>
            <a:off x="10126487" y="5530347"/>
            <a:ext cx="2258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:</a:t>
            </a:r>
            <a:r>
              <a:rPr lang="zh-TW" altLang="en-US" dirty="0"/>
              <a:t>商家名稱</a:t>
            </a:r>
          </a:p>
          <a:p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5524C514-7EA3-1C43-F278-C41089200FE8}"/>
              </a:ext>
            </a:extLst>
          </p:cNvPr>
          <p:cNvSpPr txBox="1">
            <a:spLocks/>
          </p:cNvSpPr>
          <p:nvPr/>
        </p:nvSpPr>
        <p:spPr>
          <a:xfrm>
            <a:off x="923365" y="8397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-6</a:t>
            </a:r>
            <a:endParaRPr lang="zh-TW" altLang="en-US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接點: 弧形 11">
            <a:extLst>
              <a:ext uri="{FF2B5EF4-FFF2-40B4-BE49-F238E27FC236}">
                <a16:creationId xmlns:a16="http://schemas.microsoft.com/office/drawing/2014/main" id="{61417376-7C21-2E09-CA45-C20A0A72443F}"/>
              </a:ext>
            </a:extLst>
          </p:cNvPr>
          <p:cNvCxnSpPr>
            <a:cxnSpLocks/>
          </p:cNvCxnSpPr>
          <p:nvPr/>
        </p:nvCxnSpPr>
        <p:spPr>
          <a:xfrm>
            <a:off x="6437127" y="1500531"/>
            <a:ext cx="1649038" cy="884081"/>
          </a:xfrm>
          <a:prstGeom prst="curvedConnector3">
            <a:avLst>
              <a:gd name="adj1" fmla="val 108712"/>
            </a:avLst>
          </a:prstGeom>
          <a:ln w="381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接點: 弧形 21">
            <a:extLst>
              <a:ext uri="{FF2B5EF4-FFF2-40B4-BE49-F238E27FC236}">
                <a16:creationId xmlns:a16="http://schemas.microsoft.com/office/drawing/2014/main" id="{95E8084B-AA45-13D9-CF75-0ADBA0EA8DC9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>
            <a:off x="7261645" y="3975847"/>
            <a:ext cx="2131780" cy="1339346"/>
          </a:xfrm>
          <a:prstGeom prst="curvedConnector3">
            <a:avLst>
              <a:gd name="adj1" fmla="val 50000"/>
            </a:avLst>
          </a:prstGeom>
          <a:ln w="381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30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22E2744-0BEC-A299-3E04-B324A8E38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553" y="964268"/>
            <a:ext cx="9439835" cy="4423521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09262E7E-0B49-3D5F-8F1B-BA7D9DEC62E0}"/>
              </a:ext>
            </a:extLst>
          </p:cNvPr>
          <p:cNvSpPr/>
          <p:nvPr/>
        </p:nvSpPr>
        <p:spPr>
          <a:xfrm>
            <a:off x="1129553" y="1522664"/>
            <a:ext cx="2277035" cy="2789359"/>
          </a:xfrm>
          <a:prstGeom prst="roundRect">
            <a:avLst>
              <a:gd name="adj" fmla="val 488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01802942-88D8-7A9E-D11A-E08D71E5D03D}"/>
              </a:ext>
            </a:extLst>
          </p:cNvPr>
          <p:cNvSpPr/>
          <p:nvPr/>
        </p:nvSpPr>
        <p:spPr>
          <a:xfrm>
            <a:off x="3406588" y="1415088"/>
            <a:ext cx="7162800" cy="3632041"/>
          </a:xfrm>
          <a:prstGeom prst="roundRect">
            <a:avLst>
              <a:gd name="adj" fmla="val 707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D5F60F87-AB45-95BB-CEA6-69993D9DF4FD}"/>
              </a:ext>
            </a:extLst>
          </p:cNvPr>
          <p:cNvSpPr/>
          <p:nvPr/>
        </p:nvSpPr>
        <p:spPr>
          <a:xfrm>
            <a:off x="1653012" y="5473694"/>
            <a:ext cx="3507151" cy="1200896"/>
          </a:xfrm>
          <a:prstGeom prst="roundRect">
            <a:avLst/>
          </a:prstGeom>
          <a:solidFill>
            <a:schemeClr val="bg1">
              <a:alpha val="57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3013EF80-2A5A-433E-F8B0-A048AD25DDC8}"/>
              </a:ext>
            </a:extLst>
          </p:cNvPr>
          <p:cNvSpPr/>
          <p:nvPr/>
        </p:nvSpPr>
        <p:spPr>
          <a:xfrm>
            <a:off x="8325484" y="5236658"/>
            <a:ext cx="3507151" cy="1200896"/>
          </a:xfrm>
          <a:prstGeom prst="roundRect">
            <a:avLst/>
          </a:prstGeom>
          <a:solidFill>
            <a:schemeClr val="bg1">
              <a:alpha val="57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DDA67C73-F731-5527-DA1B-9F4ADE107228}"/>
              </a:ext>
            </a:extLst>
          </p:cNvPr>
          <p:cNvSpPr txBox="1">
            <a:spLocks/>
          </p:cNvSpPr>
          <p:nvPr/>
        </p:nvSpPr>
        <p:spPr>
          <a:xfrm>
            <a:off x="1811307" y="5629586"/>
            <a:ext cx="2481986" cy="840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導覽列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C8F3B21-86B9-233E-8647-7F1770C600A1}"/>
              </a:ext>
            </a:extLst>
          </p:cNvPr>
          <p:cNvSpPr txBox="1"/>
          <p:nvPr/>
        </p:nvSpPr>
        <p:spPr>
          <a:xfrm>
            <a:off x="10079060" y="5550799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:</a:t>
            </a:r>
            <a:r>
              <a:rPr lang="zh-TW" altLang="en-US" dirty="0"/>
              <a:t>詳細資訊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17324F75-A100-9D59-6B55-83D724598B23}"/>
              </a:ext>
            </a:extLst>
          </p:cNvPr>
          <p:cNvSpPr txBox="1">
            <a:spLocks/>
          </p:cNvSpPr>
          <p:nvPr/>
        </p:nvSpPr>
        <p:spPr>
          <a:xfrm>
            <a:off x="8580461" y="5473694"/>
            <a:ext cx="2481986" cy="840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內容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90A7DA6-59CC-B263-2964-E594B2F90DE8}"/>
              </a:ext>
            </a:extLst>
          </p:cNvPr>
          <p:cNvSpPr txBox="1"/>
          <p:nvPr/>
        </p:nvSpPr>
        <p:spPr>
          <a:xfrm>
            <a:off x="3871486" y="5964814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:</a:t>
            </a:r>
            <a:r>
              <a:rPr lang="zh-TW" altLang="en-US" dirty="0"/>
              <a:t>商家資訊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45DF5D57-E022-392F-1BE3-E2F267FC7D0E}"/>
              </a:ext>
            </a:extLst>
          </p:cNvPr>
          <p:cNvSpPr txBox="1">
            <a:spLocks/>
          </p:cNvSpPr>
          <p:nvPr/>
        </p:nvSpPr>
        <p:spPr>
          <a:xfrm>
            <a:off x="923365" y="8397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-7</a:t>
            </a:r>
            <a:endParaRPr lang="zh-TW" altLang="en-US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接點: 弧形 12">
            <a:extLst>
              <a:ext uri="{FF2B5EF4-FFF2-40B4-BE49-F238E27FC236}">
                <a16:creationId xmlns:a16="http://schemas.microsoft.com/office/drawing/2014/main" id="{4813274D-EDF6-3AAB-F5C8-BE0581D675BC}"/>
              </a:ext>
            </a:extLst>
          </p:cNvPr>
          <p:cNvCxnSpPr>
            <a:cxnSpLocks/>
            <a:stCxn id="2" idx="1"/>
          </p:cNvCxnSpPr>
          <p:nvPr/>
        </p:nvCxnSpPr>
        <p:spPr>
          <a:xfrm rot="10800000" flipH="1">
            <a:off x="1653012" y="3992100"/>
            <a:ext cx="615058" cy="2082042"/>
          </a:xfrm>
          <a:prstGeom prst="curvedConnector4">
            <a:avLst>
              <a:gd name="adj1" fmla="val -37167"/>
              <a:gd name="adj2" fmla="val 64420"/>
            </a:avLst>
          </a:prstGeom>
          <a:ln w="381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接點: 弧形 15">
            <a:extLst>
              <a:ext uri="{FF2B5EF4-FFF2-40B4-BE49-F238E27FC236}">
                <a16:creationId xmlns:a16="http://schemas.microsoft.com/office/drawing/2014/main" id="{4B28ACD7-CA4C-D576-300B-6BCCFC63E537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7062238" y="4517998"/>
            <a:ext cx="1263246" cy="1319108"/>
          </a:xfrm>
          <a:prstGeom prst="curvedConnector2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038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9E48AC7-22AD-7E3C-BAEB-620721EF8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83" y="1374064"/>
            <a:ext cx="9099176" cy="4271238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938D1B25-88FE-A864-F318-5A84DDA0339B}"/>
              </a:ext>
            </a:extLst>
          </p:cNvPr>
          <p:cNvSpPr/>
          <p:nvPr/>
        </p:nvSpPr>
        <p:spPr>
          <a:xfrm>
            <a:off x="3056965" y="2026024"/>
            <a:ext cx="7037294" cy="3299679"/>
          </a:xfrm>
          <a:prstGeom prst="roundRect">
            <a:avLst>
              <a:gd name="adj" fmla="val 707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C7ED79D4-EF3B-6B2B-6652-F7C9EF922D65}"/>
              </a:ext>
            </a:extLst>
          </p:cNvPr>
          <p:cNvSpPr/>
          <p:nvPr/>
        </p:nvSpPr>
        <p:spPr>
          <a:xfrm>
            <a:off x="8056554" y="5645302"/>
            <a:ext cx="3140363" cy="1044562"/>
          </a:xfrm>
          <a:prstGeom prst="roundRect">
            <a:avLst/>
          </a:prstGeom>
          <a:solidFill>
            <a:schemeClr val="bg1">
              <a:alpha val="57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C257C99-8380-63AE-435C-09CD3A40DA8D}"/>
              </a:ext>
            </a:extLst>
          </p:cNvPr>
          <p:cNvSpPr txBox="1"/>
          <p:nvPr/>
        </p:nvSpPr>
        <p:spPr>
          <a:xfrm>
            <a:off x="9718010" y="6167583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:</a:t>
            </a:r>
            <a:r>
              <a:rPr lang="zh-TW" altLang="en-US" dirty="0"/>
              <a:t>訂單介面</a:t>
            </a: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D70E0136-FE74-7891-FA70-5F768A06768D}"/>
              </a:ext>
            </a:extLst>
          </p:cNvPr>
          <p:cNvSpPr txBox="1">
            <a:spLocks/>
          </p:cNvSpPr>
          <p:nvPr/>
        </p:nvSpPr>
        <p:spPr>
          <a:xfrm>
            <a:off x="8357957" y="5834477"/>
            <a:ext cx="2481986" cy="840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菜單</a:t>
            </a:r>
          </a:p>
        </p:txBody>
      </p:sp>
      <p:cxnSp>
        <p:nvCxnSpPr>
          <p:cNvPr id="7" name="接點: 弧形 6">
            <a:extLst>
              <a:ext uri="{FF2B5EF4-FFF2-40B4-BE49-F238E27FC236}">
                <a16:creationId xmlns:a16="http://schemas.microsoft.com/office/drawing/2014/main" id="{8DD0318A-FB96-4937-514B-E00DD4ED7363}"/>
              </a:ext>
            </a:extLst>
          </p:cNvPr>
          <p:cNvCxnSpPr>
            <a:cxnSpLocks/>
          </p:cNvCxnSpPr>
          <p:nvPr/>
        </p:nvCxnSpPr>
        <p:spPr>
          <a:xfrm rot="16200000" flipV="1">
            <a:off x="6798438" y="4909469"/>
            <a:ext cx="1416291" cy="1099942"/>
          </a:xfrm>
          <a:prstGeom prst="curvedConnector3">
            <a:avLst>
              <a:gd name="adj1" fmla="val 19617"/>
            </a:avLst>
          </a:prstGeom>
          <a:ln w="381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457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99AC4977-C50A-0A98-CADA-603F759E6BD4}"/>
              </a:ext>
            </a:extLst>
          </p:cNvPr>
          <p:cNvSpPr/>
          <p:nvPr/>
        </p:nvSpPr>
        <p:spPr>
          <a:xfrm>
            <a:off x="0" y="-629356"/>
            <a:ext cx="6392375" cy="7899400"/>
          </a:xfrm>
          <a:prstGeom prst="rect">
            <a:avLst/>
          </a:prstGeom>
          <a:solidFill>
            <a:schemeClr val="accent6">
              <a:lumMod val="40000"/>
              <a:lumOff val="60000"/>
              <a:alpha val="42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C87E8E5-47C5-F963-3C32-1793E088B902}"/>
              </a:ext>
            </a:extLst>
          </p:cNvPr>
          <p:cNvSpPr/>
          <p:nvPr/>
        </p:nvSpPr>
        <p:spPr>
          <a:xfrm>
            <a:off x="6366220" y="-427307"/>
            <a:ext cx="5860364" cy="7461956"/>
          </a:xfrm>
          <a:prstGeom prst="rect">
            <a:avLst/>
          </a:prstGeom>
          <a:solidFill>
            <a:schemeClr val="tx2">
              <a:lumMod val="25000"/>
              <a:lumOff val="75000"/>
              <a:alpha val="42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FBA195F-D0C1-44B7-A5EC-3C56FFD85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8311" y="382385"/>
            <a:ext cx="1635498" cy="835211"/>
          </a:xfrm>
        </p:spPr>
        <p:txBody>
          <a:bodyPr/>
          <a:lstStyle/>
          <a:p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時程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341C867B-5A21-7462-159F-6758C8A93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377287"/>
              </p:ext>
            </p:extLst>
          </p:nvPr>
        </p:nvGraphicFramePr>
        <p:xfrm>
          <a:off x="901721" y="1419576"/>
          <a:ext cx="5352326" cy="4919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618">
                  <a:extLst>
                    <a:ext uri="{9D8B030D-6E8A-4147-A177-3AD203B41FA5}">
                      <a16:colId xmlns:a16="http://schemas.microsoft.com/office/drawing/2014/main" val="4167229718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1784624497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1673546214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4099219491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779009976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2376169763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1596048918"/>
                    </a:ext>
                  </a:extLst>
                </a:gridCol>
              </a:tblGrid>
              <a:tr h="296334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6894126"/>
                  </a:ext>
                </a:extLst>
              </a:tr>
              <a:tr h="91076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493101"/>
                  </a:ext>
                </a:extLst>
              </a:tr>
              <a:tr h="910765">
                <a:tc>
                  <a:txBody>
                    <a:bodyPr/>
                    <a:lstStyle/>
                    <a:p>
                      <a:r>
                        <a:rPr lang="en-US" altLang="zh-TW" dirty="0"/>
                        <a:t>24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493001"/>
                  </a:ext>
                </a:extLst>
              </a:tr>
              <a:tr h="910765">
                <a:tc>
                  <a:txBody>
                    <a:bodyPr/>
                    <a:lstStyle/>
                    <a:p>
                      <a:r>
                        <a:rPr lang="en-US" altLang="zh-TW" dirty="0"/>
                        <a:t>31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602020"/>
                  </a:ext>
                </a:extLst>
              </a:tr>
              <a:tr h="910765">
                <a:tc>
                  <a:txBody>
                    <a:bodyPr/>
                    <a:lstStyle/>
                    <a:p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346157"/>
                  </a:ext>
                </a:extLst>
              </a:tr>
              <a:tr h="910765">
                <a:tc>
                  <a:txBody>
                    <a:bodyPr/>
                    <a:lstStyle/>
                    <a:p>
                      <a:r>
                        <a:rPr lang="en-US" altLang="zh-TW" dirty="0"/>
                        <a:t>14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143411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A074505C-93B9-EB67-9552-318E03098CF5}"/>
              </a:ext>
            </a:extLst>
          </p:cNvPr>
          <p:cNvSpPr txBox="1"/>
          <p:nvPr/>
        </p:nvSpPr>
        <p:spPr>
          <a:xfrm>
            <a:off x="1704622" y="2133600"/>
            <a:ext cx="4549423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首頁切版、首頁初步功能</a:t>
            </a:r>
            <a:r>
              <a:rPr lang="en-US" altLang="zh-TW" dirty="0"/>
              <a:t>(</a:t>
            </a:r>
            <a:r>
              <a:rPr lang="zh-TW" altLang="en-US" dirty="0"/>
              <a:t>導覽列、所有輪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C7073A2-9274-5C87-DE9D-0334B8841656}"/>
              </a:ext>
            </a:extLst>
          </p:cNvPr>
          <p:cNvSpPr txBox="1"/>
          <p:nvPr/>
        </p:nvSpPr>
        <p:spPr>
          <a:xfrm>
            <a:off x="924299" y="3101622"/>
            <a:ext cx="2936502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播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2EDEFB3-548C-3CC2-8F62-6BE34C52800C}"/>
              </a:ext>
            </a:extLst>
          </p:cNvPr>
          <p:cNvSpPr txBox="1"/>
          <p:nvPr/>
        </p:nvSpPr>
        <p:spPr>
          <a:xfrm>
            <a:off x="4226299" y="3101622"/>
            <a:ext cx="2027747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2E0EC19-C7DF-685E-EDDF-0124AD81A760}"/>
              </a:ext>
            </a:extLst>
          </p:cNvPr>
          <p:cNvSpPr txBox="1"/>
          <p:nvPr/>
        </p:nvSpPr>
        <p:spPr>
          <a:xfrm>
            <a:off x="901721" y="4069644"/>
            <a:ext cx="306068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第二頁切版、首頁初步功能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CF14A17-240B-0403-20FB-435C375886E6}"/>
              </a:ext>
            </a:extLst>
          </p:cNvPr>
          <p:cNvSpPr txBox="1"/>
          <p:nvPr/>
        </p:nvSpPr>
        <p:spPr>
          <a:xfrm>
            <a:off x="4226299" y="4051714"/>
            <a:ext cx="2027747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動畫處理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3B9584C-E93B-1C02-A2BB-693B7AF340F9}"/>
              </a:ext>
            </a:extLst>
          </p:cNvPr>
          <p:cNvSpPr txBox="1"/>
          <p:nvPr/>
        </p:nvSpPr>
        <p:spPr>
          <a:xfrm>
            <a:off x="924299" y="4968334"/>
            <a:ext cx="2027747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2D346A7-67DF-89B6-D3B7-5D9732CF8389}"/>
              </a:ext>
            </a:extLst>
          </p:cNvPr>
          <p:cNvSpPr txBox="1"/>
          <p:nvPr/>
        </p:nvSpPr>
        <p:spPr>
          <a:xfrm>
            <a:off x="3361308" y="4966356"/>
            <a:ext cx="2885701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Debug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38CAEA3-CFB6-37B7-31BC-E238798B2F6D}"/>
              </a:ext>
            </a:extLst>
          </p:cNvPr>
          <p:cNvSpPr txBox="1"/>
          <p:nvPr/>
        </p:nvSpPr>
        <p:spPr>
          <a:xfrm>
            <a:off x="949699" y="5863068"/>
            <a:ext cx="2885701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Debug</a:t>
            </a:r>
            <a:endParaRPr lang="zh-TW" altLang="en-US" dirty="0"/>
          </a:p>
        </p:txBody>
      </p:sp>
      <p:graphicFrame>
        <p:nvGraphicFramePr>
          <p:cNvPr id="13" name="表格 4">
            <a:extLst>
              <a:ext uri="{FF2B5EF4-FFF2-40B4-BE49-F238E27FC236}">
                <a16:creationId xmlns:a16="http://schemas.microsoft.com/office/drawing/2014/main" id="{2975423B-4923-A788-1622-F0182AEAEC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23963"/>
              </p:ext>
            </p:extLst>
          </p:nvPr>
        </p:nvGraphicFramePr>
        <p:xfrm>
          <a:off x="6510907" y="1436959"/>
          <a:ext cx="5352326" cy="4919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618">
                  <a:extLst>
                    <a:ext uri="{9D8B030D-6E8A-4147-A177-3AD203B41FA5}">
                      <a16:colId xmlns:a16="http://schemas.microsoft.com/office/drawing/2014/main" val="4167229718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1784624497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1673546214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4099219491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3779009976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2376169763"/>
                    </a:ext>
                  </a:extLst>
                </a:gridCol>
                <a:gridCol w="764618">
                  <a:extLst>
                    <a:ext uri="{9D8B030D-6E8A-4147-A177-3AD203B41FA5}">
                      <a16:colId xmlns:a16="http://schemas.microsoft.com/office/drawing/2014/main" val="1596048918"/>
                    </a:ext>
                  </a:extLst>
                </a:gridCol>
              </a:tblGrid>
              <a:tr h="296334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6894126"/>
                  </a:ext>
                </a:extLst>
              </a:tr>
              <a:tr h="91076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493101"/>
                  </a:ext>
                </a:extLst>
              </a:tr>
              <a:tr h="910765">
                <a:tc>
                  <a:txBody>
                    <a:bodyPr/>
                    <a:lstStyle/>
                    <a:p>
                      <a:r>
                        <a:rPr lang="en-US" altLang="zh-TW" dirty="0"/>
                        <a:t>24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493001"/>
                  </a:ext>
                </a:extLst>
              </a:tr>
              <a:tr h="910765">
                <a:tc>
                  <a:txBody>
                    <a:bodyPr/>
                    <a:lstStyle/>
                    <a:p>
                      <a:r>
                        <a:rPr lang="en-US" altLang="zh-TW" dirty="0"/>
                        <a:t>31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602020"/>
                  </a:ext>
                </a:extLst>
              </a:tr>
              <a:tr h="910765">
                <a:tc>
                  <a:txBody>
                    <a:bodyPr/>
                    <a:lstStyle/>
                    <a:p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346157"/>
                  </a:ext>
                </a:extLst>
              </a:tr>
              <a:tr h="910765">
                <a:tc>
                  <a:txBody>
                    <a:bodyPr/>
                    <a:lstStyle/>
                    <a:p>
                      <a:r>
                        <a:rPr lang="en-US" altLang="zh-TW" dirty="0"/>
                        <a:t>14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143411"/>
                  </a:ext>
                </a:extLst>
              </a:tr>
            </a:tbl>
          </a:graphicData>
        </a:graphic>
      </p:graphicFrame>
      <p:sp>
        <p:nvSpPr>
          <p:cNvPr id="14" name="文字方塊 13">
            <a:extLst>
              <a:ext uri="{FF2B5EF4-FFF2-40B4-BE49-F238E27FC236}">
                <a16:creationId xmlns:a16="http://schemas.microsoft.com/office/drawing/2014/main" id="{197C83AA-6DC2-A368-4249-1B92DC8A4CBA}"/>
              </a:ext>
            </a:extLst>
          </p:cNvPr>
          <p:cNvSpPr txBox="1"/>
          <p:nvPr/>
        </p:nvSpPr>
        <p:spPr>
          <a:xfrm>
            <a:off x="7313808" y="2150983"/>
            <a:ext cx="4549423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首頁切版、首頁初步功能</a:t>
            </a:r>
            <a:r>
              <a:rPr lang="en-US" altLang="zh-TW" dirty="0"/>
              <a:t>(</a:t>
            </a:r>
            <a:r>
              <a:rPr lang="zh-TW" altLang="en-US" dirty="0"/>
              <a:t>、所有輪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8ADF1CE-707B-4FD5-FF2B-E64C5DB8DFDE}"/>
              </a:ext>
            </a:extLst>
          </p:cNvPr>
          <p:cNvSpPr txBox="1"/>
          <p:nvPr/>
        </p:nvSpPr>
        <p:spPr>
          <a:xfrm>
            <a:off x="6533485" y="3119005"/>
            <a:ext cx="5322710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播、簡單動畫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04F8636-9C33-4473-2F84-0EED2D785CAA}"/>
              </a:ext>
            </a:extLst>
          </p:cNvPr>
          <p:cNvSpPr txBox="1"/>
          <p:nvPr/>
        </p:nvSpPr>
        <p:spPr>
          <a:xfrm>
            <a:off x="9578623" y="4051714"/>
            <a:ext cx="2284607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導覽列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B758C53-CB10-1EC9-B60D-DCF6F6B9535F}"/>
              </a:ext>
            </a:extLst>
          </p:cNvPr>
          <p:cNvSpPr txBox="1"/>
          <p:nvPr/>
        </p:nvSpPr>
        <p:spPr>
          <a:xfrm>
            <a:off x="8970494" y="4983739"/>
            <a:ext cx="2885701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第二頁切版、首頁初步功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CED8446-C5AA-50C2-3C81-67399E9C74F9}"/>
              </a:ext>
            </a:extLst>
          </p:cNvPr>
          <p:cNvSpPr txBox="1"/>
          <p:nvPr/>
        </p:nvSpPr>
        <p:spPr>
          <a:xfrm>
            <a:off x="6533485" y="5882894"/>
            <a:ext cx="2885701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能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AA1E031-D53D-5C20-36BE-7DBC18F2EF56}"/>
              </a:ext>
            </a:extLst>
          </p:cNvPr>
          <p:cNvSpPr txBox="1"/>
          <p:nvPr/>
        </p:nvSpPr>
        <p:spPr>
          <a:xfrm>
            <a:off x="6503869" y="4966356"/>
            <a:ext cx="2202727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56DA5AF-3C68-D32A-59C8-02FFDFDA1DB4}"/>
              </a:ext>
            </a:extLst>
          </p:cNvPr>
          <p:cNvSpPr txBox="1"/>
          <p:nvPr/>
        </p:nvSpPr>
        <p:spPr>
          <a:xfrm>
            <a:off x="6503869" y="4042680"/>
            <a:ext cx="2792533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24" name="標題 1">
            <a:extLst>
              <a:ext uri="{FF2B5EF4-FFF2-40B4-BE49-F238E27FC236}">
                <a16:creationId xmlns:a16="http://schemas.microsoft.com/office/drawing/2014/main" id="{50741AA4-C044-1509-46D9-B342BDFA07DB}"/>
              </a:ext>
            </a:extLst>
          </p:cNvPr>
          <p:cNvSpPr txBox="1">
            <a:spLocks/>
          </p:cNvSpPr>
          <p:nvPr/>
        </p:nvSpPr>
        <p:spPr>
          <a:xfrm>
            <a:off x="949699" y="744405"/>
            <a:ext cx="1635498" cy="8352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規劃</a:t>
            </a:r>
          </a:p>
        </p:txBody>
      </p:sp>
      <p:sp>
        <p:nvSpPr>
          <p:cNvPr id="25" name="標題 1">
            <a:extLst>
              <a:ext uri="{FF2B5EF4-FFF2-40B4-BE49-F238E27FC236}">
                <a16:creationId xmlns:a16="http://schemas.microsoft.com/office/drawing/2014/main" id="{338E0929-1B4B-985F-A083-E874A53C682E}"/>
              </a:ext>
            </a:extLst>
          </p:cNvPr>
          <p:cNvSpPr txBox="1">
            <a:spLocks/>
          </p:cNvSpPr>
          <p:nvPr/>
        </p:nvSpPr>
        <p:spPr>
          <a:xfrm>
            <a:off x="10720926" y="768379"/>
            <a:ext cx="1635498" cy="8352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實行</a:t>
            </a:r>
          </a:p>
        </p:txBody>
      </p:sp>
    </p:spTree>
    <p:extLst>
      <p:ext uri="{BB962C8B-B14F-4D97-AF65-F5344CB8AC3E}">
        <p14:creationId xmlns:p14="http://schemas.microsoft.com/office/powerpoint/2010/main" val="229848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176B37-2568-7163-5A7E-2F2B42EEB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90603"/>
          </a:xfrm>
        </p:spPr>
        <p:txBody>
          <a:bodyPr/>
          <a:lstStyle/>
          <a:p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須改進功能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49F6737-4B31-D4C3-B599-242FE4406260}"/>
              </a:ext>
            </a:extLst>
          </p:cNvPr>
          <p:cNvSpPr txBox="1"/>
          <p:nvPr/>
        </p:nvSpPr>
        <p:spPr>
          <a:xfrm>
            <a:off x="1470212" y="1497106"/>
            <a:ext cx="100673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單選無法取消</a:t>
            </a:r>
            <a:r>
              <a:rPr lang="en-US" altLang="zh-TW" sz="2800" dirty="0"/>
              <a:t>;</a:t>
            </a:r>
          </a:p>
          <a:p>
            <a:r>
              <a:rPr lang="zh-TW" altLang="en-US" sz="2800" dirty="0"/>
              <a:t>載入</a:t>
            </a:r>
            <a:r>
              <a:rPr lang="en-US" altLang="zh-TW" sz="2800" dirty="0" err="1"/>
              <a:t>GoogleMap</a:t>
            </a:r>
            <a:r>
              <a:rPr lang="zh-TW" altLang="en-US" sz="2800" dirty="0"/>
              <a:t>後頁面卡頓</a:t>
            </a:r>
            <a:r>
              <a:rPr lang="en-US" altLang="zh-TW" sz="2800" dirty="0"/>
              <a:t>;</a:t>
            </a:r>
          </a:p>
          <a:p>
            <a:r>
              <a:rPr lang="zh-TW" altLang="en-US" sz="2800" dirty="0"/>
              <a:t>資料量不足；</a:t>
            </a:r>
          </a:p>
        </p:txBody>
      </p:sp>
    </p:spTree>
    <p:extLst>
      <p:ext uri="{BB962C8B-B14F-4D97-AF65-F5344CB8AC3E}">
        <p14:creationId xmlns:p14="http://schemas.microsoft.com/office/powerpoint/2010/main" val="677033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5A25D9-D075-1C91-DAE3-29E4B580B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動機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EA078E-774A-6D36-45FA-3FE51CBBD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初步動機以</a:t>
            </a:r>
            <a:r>
              <a:rPr lang="zh-TW" altLang="en-US" sz="2800" dirty="0">
                <a:hlinkClick r:id="rId2"/>
              </a:rPr>
              <a:t>訂便當</a:t>
            </a:r>
            <a:r>
              <a:rPr lang="zh-TW" altLang="en-US" sz="2800" dirty="0"/>
              <a:t>這個網站模型發想，加上其他外送平台 發想。</a:t>
            </a:r>
            <a:endParaRPr lang="en-US" altLang="zh-TW" sz="2800" dirty="0"/>
          </a:p>
          <a:p>
            <a:r>
              <a:rPr lang="zh-TW" altLang="en-US" sz="2800" dirty="0"/>
              <a:t>設計一個每個人都可以建立揪團訂購平台網站。</a:t>
            </a:r>
            <a:endParaRPr lang="en-US" altLang="zh-TW" sz="2800" dirty="0"/>
          </a:p>
          <a:p>
            <a:r>
              <a:rPr lang="zh-TW" altLang="en-US" sz="2800" dirty="0"/>
              <a:t>提供人性化介面符合各裝置使用。</a:t>
            </a:r>
          </a:p>
        </p:txBody>
      </p:sp>
    </p:spTree>
    <p:extLst>
      <p:ext uri="{BB962C8B-B14F-4D97-AF65-F5344CB8AC3E}">
        <p14:creationId xmlns:p14="http://schemas.microsoft.com/office/powerpoint/2010/main" val="543729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橢圓 9">
            <a:extLst>
              <a:ext uri="{FF2B5EF4-FFF2-40B4-BE49-F238E27FC236}">
                <a16:creationId xmlns:a16="http://schemas.microsoft.com/office/drawing/2014/main" id="{233C3EC4-7310-E02C-B4AF-E98731D2DD18}"/>
              </a:ext>
            </a:extLst>
          </p:cNvPr>
          <p:cNvSpPr/>
          <p:nvPr/>
        </p:nvSpPr>
        <p:spPr>
          <a:xfrm rot="20849382">
            <a:off x="3232476" y="1686428"/>
            <a:ext cx="7059496" cy="3979084"/>
          </a:xfrm>
          <a:prstGeom prst="ellipse">
            <a:avLst/>
          </a:prstGeom>
          <a:noFill/>
          <a:ln w="5715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5262785-9659-C432-5ABE-032C78357D2E}"/>
              </a:ext>
            </a:extLst>
          </p:cNvPr>
          <p:cNvSpPr/>
          <p:nvPr/>
        </p:nvSpPr>
        <p:spPr>
          <a:xfrm>
            <a:off x="9471382" y="3418143"/>
            <a:ext cx="1505639" cy="1575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BE0E0EC-59B0-FA87-C212-2A10A48CCA7E}"/>
              </a:ext>
            </a:extLst>
          </p:cNvPr>
          <p:cNvSpPr/>
          <p:nvPr/>
        </p:nvSpPr>
        <p:spPr>
          <a:xfrm>
            <a:off x="7254487" y="681706"/>
            <a:ext cx="1338717" cy="1575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783F566-2027-9AE3-48D3-AA6EBBD83A9F}"/>
              </a:ext>
            </a:extLst>
          </p:cNvPr>
          <p:cNvSpPr/>
          <p:nvPr/>
        </p:nvSpPr>
        <p:spPr>
          <a:xfrm rot="20333535">
            <a:off x="2681578" y="3841008"/>
            <a:ext cx="752310" cy="8852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65FCA39-A555-DF1C-9A50-36E03160ACCD}"/>
              </a:ext>
            </a:extLst>
          </p:cNvPr>
          <p:cNvSpPr/>
          <p:nvPr/>
        </p:nvSpPr>
        <p:spPr>
          <a:xfrm>
            <a:off x="5755341" y="4831976"/>
            <a:ext cx="1295748" cy="15508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1731928-BB3D-06F7-2DD9-6F5436E46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715" y="26129"/>
            <a:ext cx="10178322" cy="1492132"/>
          </a:xfrm>
        </p:spPr>
        <p:txBody>
          <a:bodyPr/>
          <a:lstStyle/>
          <a:p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應用技術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5A2DB3-9129-A800-6E82-3C44A26C5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963" y="1469115"/>
            <a:ext cx="5004552" cy="131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C025579-B9C4-A98B-8570-2809A71E4092}"/>
              </a:ext>
            </a:extLst>
          </p:cNvPr>
          <p:cNvSpPr txBox="1"/>
          <p:nvPr/>
        </p:nvSpPr>
        <p:spPr>
          <a:xfrm>
            <a:off x="1050525" y="6231545"/>
            <a:ext cx="10390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0" i="0" dirty="0" err="1">
                <a:solidFill>
                  <a:srgbClr val="303233"/>
                </a:solidFill>
                <a:effectLst/>
                <a:latin typeface="Lato" panose="020B0604020202020204" pitchFamily="34" charset="0"/>
              </a:rPr>
              <a:t>jQuery:</a:t>
            </a:r>
            <a:r>
              <a:rPr lang="en-US" altLang="zh-TW" sz="1200" dirty="0" err="1"/>
              <a:t>https</a:t>
            </a:r>
            <a:r>
              <a:rPr lang="en-US" altLang="zh-TW" sz="1200" dirty="0"/>
              <a:t>://ithelp.ithome.com.tw/articles/10092592</a:t>
            </a:r>
          </a:p>
          <a:p>
            <a:r>
              <a:rPr lang="en-US" altLang="zh-TW" sz="1200" dirty="0" err="1"/>
              <a:t>javaScript:https</a:t>
            </a:r>
            <a:r>
              <a:rPr lang="en-US" altLang="zh-TW" sz="1200" dirty="0"/>
              <a:t>://ithelp.ithome.com.tw/articles/10242653</a:t>
            </a:r>
          </a:p>
          <a:p>
            <a:r>
              <a:rPr lang="en-US" altLang="zh-TW" sz="1200" dirty="0" err="1"/>
              <a:t>Bootstap:https</a:t>
            </a:r>
            <a:r>
              <a:rPr lang="en-US" altLang="zh-TW" sz="1200" dirty="0"/>
              <a:t>://tw.alphacamp.co/blog/bootstrap-4-introduction</a:t>
            </a:r>
            <a:endParaRPr lang="zh-TW" altLang="en-US" sz="1200" dirty="0"/>
          </a:p>
        </p:txBody>
      </p:sp>
      <p:pic>
        <p:nvPicPr>
          <p:cNvPr id="1034" name="Picture 10" descr="HTML, CSS, JS">
            <a:extLst>
              <a:ext uri="{FF2B5EF4-FFF2-40B4-BE49-F238E27FC236}">
                <a16:creationId xmlns:a16="http://schemas.microsoft.com/office/drawing/2014/main" id="{CE38D5F4-50DA-2E1A-EFDD-7FCAB64D1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98" r="66638"/>
          <a:stretch/>
        </p:blipFill>
        <p:spPr bwMode="auto">
          <a:xfrm>
            <a:off x="5417450" y="3910898"/>
            <a:ext cx="2050150" cy="284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HTML, CSS, JS">
            <a:extLst>
              <a:ext uri="{FF2B5EF4-FFF2-40B4-BE49-F238E27FC236}">
                <a16:creationId xmlns:a16="http://schemas.microsoft.com/office/drawing/2014/main" id="{E73713CF-782C-CC19-2E24-518BFD3FA4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38" t="20045"/>
          <a:stretch/>
        </p:blipFill>
        <p:spPr bwMode="auto">
          <a:xfrm>
            <a:off x="9019348" y="2373959"/>
            <a:ext cx="2421271" cy="321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ML, CSS, JS">
            <a:extLst>
              <a:ext uri="{FF2B5EF4-FFF2-40B4-BE49-F238E27FC236}">
                <a16:creationId xmlns:a16="http://schemas.microsoft.com/office/drawing/2014/main" id="{AD895AC8-47A0-6554-1A2B-A1CC47DFBB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68" r="33951" b="17649"/>
          <a:stretch/>
        </p:blipFill>
        <p:spPr bwMode="auto">
          <a:xfrm>
            <a:off x="6948389" y="0"/>
            <a:ext cx="1960974" cy="278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ootstrap 是什麼？給網頁設計新手的Bootstrap 入門教學｜ALPHA Camp Blog">
            <a:extLst>
              <a:ext uri="{FF2B5EF4-FFF2-40B4-BE49-F238E27FC236}">
                <a16:creationId xmlns:a16="http://schemas.microsoft.com/office/drawing/2014/main" id="{BBE0374C-EEEF-5BC6-2E6F-F412A6231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43" y="2940522"/>
            <a:ext cx="4624907" cy="308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635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75DD465-943A-AEFE-F699-006224F079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6247" y="1352665"/>
            <a:ext cx="8979505" cy="4152670"/>
          </a:xfr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F9EC1CCE-C89B-39A0-2574-A93FE380DE7D}"/>
              </a:ext>
            </a:extLst>
          </p:cNvPr>
          <p:cNvSpPr/>
          <p:nvPr/>
        </p:nvSpPr>
        <p:spPr>
          <a:xfrm>
            <a:off x="1606246" y="1352665"/>
            <a:ext cx="8887405" cy="3551674"/>
          </a:xfrm>
          <a:prstGeom prst="roundRect">
            <a:avLst>
              <a:gd name="adj" fmla="val 380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7E578ABC-DFB3-A66E-BB77-785AFF7F7DE4}"/>
              </a:ext>
            </a:extLst>
          </p:cNvPr>
          <p:cNvSpPr/>
          <p:nvPr/>
        </p:nvSpPr>
        <p:spPr>
          <a:xfrm>
            <a:off x="1606246" y="5095566"/>
            <a:ext cx="8979505" cy="498764"/>
          </a:xfrm>
          <a:prstGeom prst="roundRect">
            <a:avLst>
              <a:gd name="adj" fmla="val 380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E52CB39-8743-AC3D-B435-0980E6AC0EF5}"/>
              </a:ext>
            </a:extLst>
          </p:cNvPr>
          <p:cNvSpPr/>
          <p:nvPr/>
        </p:nvSpPr>
        <p:spPr>
          <a:xfrm>
            <a:off x="7985775" y="320551"/>
            <a:ext cx="2731993" cy="1200896"/>
          </a:xfrm>
          <a:prstGeom prst="roundRect">
            <a:avLst/>
          </a:prstGeom>
          <a:solidFill>
            <a:schemeClr val="bg1">
              <a:alpha val="57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B7445332-7847-F7F3-F973-833B67EE08B5}"/>
              </a:ext>
            </a:extLst>
          </p:cNvPr>
          <p:cNvSpPr/>
          <p:nvPr/>
        </p:nvSpPr>
        <p:spPr>
          <a:xfrm>
            <a:off x="3442958" y="5785557"/>
            <a:ext cx="7352692" cy="1200896"/>
          </a:xfrm>
          <a:prstGeom prst="roundRect">
            <a:avLst/>
          </a:prstGeom>
          <a:solidFill>
            <a:schemeClr val="bg1">
              <a:alpha val="57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25C9ABA-6C5A-C9FB-F19B-5A3C4A4B2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5782" y="500962"/>
            <a:ext cx="2481986" cy="840075"/>
          </a:xfrm>
        </p:spPr>
        <p:txBody>
          <a:bodyPr/>
          <a:lstStyle/>
          <a:p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輪播圖</a:t>
            </a: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978BACF4-B857-7B33-695B-024B9A99D419}"/>
              </a:ext>
            </a:extLst>
          </p:cNvPr>
          <p:cNvSpPr txBox="1">
            <a:spLocks/>
          </p:cNvSpPr>
          <p:nvPr/>
        </p:nvSpPr>
        <p:spPr>
          <a:xfrm>
            <a:off x="3567962" y="6025995"/>
            <a:ext cx="2481986" cy="840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導覽列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F8DE73F-E4D9-CDE9-11FF-65DCBA911D71}"/>
              </a:ext>
            </a:extLst>
          </p:cNvPr>
          <p:cNvSpPr txBox="1"/>
          <p:nvPr/>
        </p:nvSpPr>
        <p:spPr>
          <a:xfrm>
            <a:off x="5715463" y="6345465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有聊天室、用戶介面、搜尋、首頁、訂單、登入</a:t>
            </a: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D157C98B-D701-8158-C860-16E0A10FB004}"/>
              </a:ext>
            </a:extLst>
          </p:cNvPr>
          <p:cNvSpPr txBox="1">
            <a:spLocks/>
          </p:cNvSpPr>
          <p:nvPr/>
        </p:nvSpPr>
        <p:spPr>
          <a:xfrm>
            <a:off x="960787" y="69539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zh-TW" altLang="en-US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接點: 弧形 3">
            <a:extLst>
              <a:ext uri="{FF2B5EF4-FFF2-40B4-BE49-F238E27FC236}">
                <a16:creationId xmlns:a16="http://schemas.microsoft.com/office/drawing/2014/main" id="{C173290B-6C71-C2F3-679D-0FE51767DABC}"/>
              </a:ext>
            </a:extLst>
          </p:cNvPr>
          <p:cNvCxnSpPr>
            <a:cxnSpLocks/>
            <a:stCxn id="2" idx="3"/>
          </p:cNvCxnSpPr>
          <p:nvPr/>
        </p:nvCxnSpPr>
        <p:spPr>
          <a:xfrm flipH="1">
            <a:off x="9080118" y="921000"/>
            <a:ext cx="1637650" cy="2484294"/>
          </a:xfrm>
          <a:prstGeom prst="curvedConnector4">
            <a:avLst>
              <a:gd name="adj1" fmla="val -43519"/>
              <a:gd name="adj2" fmla="val 90931"/>
            </a:avLst>
          </a:prstGeom>
          <a:ln w="381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接點: 弧形 14">
            <a:extLst>
              <a:ext uri="{FF2B5EF4-FFF2-40B4-BE49-F238E27FC236}">
                <a16:creationId xmlns:a16="http://schemas.microsoft.com/office/drawing/2014/main" id="{8E090908-116C-4350-9D57-14FF7A642964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>
            <a:off x="3090000" y="5505335"/>
            <a:ext cx="352959" cy="880670"/>
          </a:xfrm>
          <a:prstGeom prst="curvedConnector2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565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4373B1D-59D5-0935-38E4-985CABDFB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282" y="1306742"/>
            <a:ext cx="7808259" cy="3844572"/>
          </a:xfrm>
          <a:prstGeom prst="rect">
            <a:avLst/>
          </a:prstGeom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6B5B2AD2-34CB-CE63-69D1-4F1173665B22}"/>
              </a:ext>
            </a:extLst>
          </p:cNvPr>
          <p:cNvSpPr/>
          <p:nvPr/>
        </p:nvSpPr>
        <p:spPr>
          <a:xfrm>
            <a:off x="7879976" y="2948827"/>
            <a:ext cx="1604682" cy="2348753"/>
          </a:xfrm>
          <a:prstGeom prst="roundRect">
            <a:avLst>
              <a:gd name="adj" fmla="val 380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17E917B1-5596-5BB3-9560-AF411949323A}"/>
              </a:ext>
            </a:extLst>
          </p:cNvPr>
          <p:cNvSpPr/>
          <p:nvPr/>
        </p:nvSpPr>
        <p:spPr>
          <a:xfrm>
            <a:off x="9123812" y="3429000"/>
            <a:ext cx="3015028" cy="1521479"/>
          </a:xfrm>
          <a:prstGeom prst="roundRect">
            <a:avLst/>
          </a:prstGeom>
          <a:solidFill>
            <a:schemeClr val="bg1">
              <a:alpha val="57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DC71A245-998E-8A26-C7F6-2FAEB04A989E}"/>
              </a:ext>
            </a:extLst>
          </p:cNvPr>
          <p:cNvSpPr/>
          <p:nvPr/>
        </p:nvSpPr>
        <p:spPr>
          <a:xfrm>
            <a:off x="4199453" y="4646375"/>
            <a:ext cx="2324305" cy="330582"/>
          </a:xfrm>
          <a:prstGeom prst="roundRect">
            <a:avLst>
              <a:gd name="adj" fmla="val 380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B7D2C188-A5D0-8947-1627-CFC8B8E85574}"/>
              </a:ext>
            </a:extLst>
          </p:cNvPr>
          <p:cNvSpPr/>
          <p:nvPr/>
        </p:nvSpPr>
        <p:spPr>
          <a:xfrm>
            <a:off x="3997322" y="5076217"/>
            <a:ext cx="3015028" cy="867384"/>
          </a:xfrm>
          <a:prstGeom prst="roundRect">
            <a:avLst/>
          </a:prstGeom>
          <a:solidFill>
            <a:schemeClr val="bg1">
              <a:alpha val="57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66F76A5-E5AA-93EF-8245-DA5B2BC644BC}"/>
              </a:ext>
            </a:extLst>
          </p:cNvPr>
          <p:cNvSpPr txBox="1">
            <a:spLocks/>
          </p:cNvSpPr>
          <p:nvPr/>
        </p:nvSpPr>
        <p:spPr>
          <a:xfrm>
            <a:off x="9484658" y="3748594"/>
            <a:ext cx="4100946" cy="1521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聊天室視窗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649B0E1-6796-BF18-72DB-8CDB1B2C9F6B}"/>
              </a:ext>
            </a:extLst>
          </p:cNvPr>
          <p:cNvSpPr txBox="1"/>
          <p:nvPr/>
        </p:nvSpPr>
        <p:spPr>
          <a:xfrm>
            <a:off x="9634341" y="4509334"/>
            <a:ext cx="2461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可改變字大小</a:t>
            </a: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B6F17E83-3FE6-6EF4-1822-2ACFF791BDBB}"/>
              </a:ext>
            </a:extLst>
          </p:cNvPr>
          <p:cNvSpPr txBox="1">
            <a:spLocks/>
          </p:cNvSpPr>
          <p:nvPr/>
        </p:nvSpPr>
        <p:spPr>
          <a:xfrm>
            <a:off x="4409003" y="5281444"/>
            <a:ext cx="4100946" cy="1521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搜尋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69A58737-EB73-5DB5-021A-A3AD80FC0F38}"/>
              </a:ext>
            </a:extLst>
          </p:cNvPr>
          <p:cNvSpPr txBox="1">
            <a:spLocks/>
          </p:cNvSpPr>
          <p:nvPr/>
        </p:nvSpPr>
        <p:spPr>
          <a:xfrm>
            <a:off x="960787" y="69539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zh-TW" altLang="en-US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接點: 弧形 11">
            <a:extLst>
              <a:ext uri="{FF2B5EF4-FFF2-40B4-BE49-F238E27FC236}">
                <a16:creationId xmlns:a16="http://schemas.microsoft.com/office/drawing/2014/main" id="{09EE9E9A-F35A-BDB4-EB71-2F08532515C2}"/>
              </a:ext>
            </a:extLst>
          </p:cNvPr>
          <p:cNvCxnSpPr>
            <a:cxnSpLocks/>
          </p:cNvCxnSpPr>
          <p:nvPr/>
        </p:nvCxnSpPr>
        <p:spPr>
          <a:xfrm rot="16200000" flipV="1">
            <a:off x="9827524" y="2657888"/>
            <a:ext cx="12700" cy="1507513"/>
          </a:xfrm>
          <a:prstGeom prst="curvedConnector4">
            <a:avLst>
              <a:gd name="adj1" fmla="val 8929386"/>
              <a:gd name="adj2" fmla="val -20017"/>
            </a:avLst>
          </a:prstGeom>
          <a:ln w="381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接點: 弧形 21">
            <a:extLst>
              <a:ext uri="{FF2B5EF4-FFF2-40B4-BE49-F238E27FC236}">
                <a16:creationId xmlns:a16="http://schemas.microsoft.com/office/drawing/2014/main" id="{522EC3C0-83ED-15E1-C946-3B8325541BA2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H="1">
            <a:off x="3997321" y="4811669"/>
            <a:ext cx="202127" cy="698241"/>
          </a:xfrm>
          <a:prstGeom prst="curvedConnector4">
            <a:avLst>
              <a:gd name="adj1" fmla="val -113097"/>
              <a:gd name="adj2" fmla="val 81056"/>
            </a:avLst>
          </a:prstGeom>
          <a:ln w="381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271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F478463-229C-89D3-E5C6-28270065879F}"/>
              </a:ext>
            </a:extLst>
          </p:cNvPr>
          <p:cNvSpPr/>
          <p:nvPr/>
        </p:nvSpPr>
        <p:spPr>
          <a:xfrm>
            <a:off x="1108822" y="5398259"/>
            <a:ext cx="2766647" cy="1422508"/>
          </a:xfrm>
          <a:prstGeom prst="roundRect">
            <a:avLst/>
          </a:prstGeom>
          <a:solidFill>
            <a:schemeClr val="bg1">
              <a:alpha val="57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56496A83-2A3D-D564-67A9-997173E3516A}"/>
              </a:ext>
            </a:extLst>
          </p:cNvPr>
          <p:cNvSpPr/>
          <p:nvPr/>
        </p:nvSpPr>
        <p:spPr>
          <a:xfrm>
            <a:off x="7963375" y="5398259"/>
            <a:ext cx="2766647" cy="1422508"/>
          </a:xfrm>
          <a:prstGeom prst="roundRect">
            <a:avLst/>
          </a:prstGeom>
          <a:solidFill>
            <a:schemeClr val="bg1">
              <a:alpha val="57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D30CEE3-15AA-5CF1-2F9B-88146509C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365" y="1013342"/>
            <a:ext cx="8901953" cy="4329289"/>
          </a:xfrm>
          <a:prstGeom prst="rect">
            <a:avLst/>
          </a:prstGeom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2B4BC4D7-42A2-E508-B8C4-46FD299E4298}"/>
              </a:ext>
            </a:extLst>
          </p:cNvPr>
          <p:cNvSpPr/>
          <p:nvPr/>
        </p:nvSpPr>
        <p:spPr>
          <a:xfrm>
            <a:off x="8202703" y="1013342"/>
            <a:ext cx="1730192" cy="4329289"/>
          </a:xfrm>
          <a:prstGeom prst="roundRect">
            <a:avLst>
              <a:gd name="adj" fmla="val 380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38B0D2A5-B6C8-2574-CEC3-86C9C5A7A7EF}"/>
              </a:ext>
            </a:extLst>
          </p:cNvPr>
          <p:cNvSpPr/>
          <p:nvPr/>
        </p:nvSpPr>
        <p:spPr>
          <a:xfrm>
            <a:off x="744067" y="4070306"/>
            <a:ext cx="7458636" cy="976823"/>
          </a:xfrm>
          <a:prstGeom prst="roundRect">
            <a:avLst>
              <a:gd name="adj" fmla="val 380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4B4E3B85-D4EB-0758-E960-0319E8EE3AAB}"/>
              </a:ext>
            </a:extLst>
          </p:cNvPr>
          <p:cNvSpPr txBox="1">
            <a:spLocks/>
          </p:cNvSpPr>
          <p:nvPr/>
        </p:nvSpPr>
        <p:spPr>
          <a:xfrm>
            <a:off x="8310282" y="5601955"/>
            <a:ext cx="4100946" cy="1521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登入頁面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7F83385-A91A-897E-96B7-72C2C0938070}"/>
              </a:ext>
            </a:extLst>
          </p:cNvPr>
          <p:cNvSpPr txBox="1"/>
          <p:nvPr/>
        </p:nvSpPr>
        <p:spPr>
          <a:xfrm>
            <a:off x="8388247" y="6174436"/>
            <a:ext cx="2461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帳號、密碼</a:t>
            </a: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27D48141-769F-464B-049D-B2BF22E174BD}"/>
              </a:ext>
            </a:extLst>
          </p:cNvPr>
          <p:cNvSpPr txBox="1">
            <a:spLocks/>
          </p:cNvSpPr>
          <p:nvPr/>
        </p:nvSpPr>
        <p:spPr>
          <a:xfrm>
            <a:off x="1335741" y="5601955"/>
            <a:ext cx="4100946" cy="1521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訂單資訊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5126D0C-F424-35EA-7632-71C1DEE01B43}"/>
              </a:ext>
            </a:extLst>
          </p:cNvPr>
          <p:cNvSpPr txBox="1"/>
          <p:nvPr/>
        </p:nvSpPr>
        <p:spPr>
          <a:xfrm>
            <a:off x="1413706" y="6174436"/>
            <a:ext cx="2461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有目前揪團訂單、歷史紀錄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B441536-83E4-9899-2720-13604042EA41}"/>
              </a:ext>
            </a:extLst>
          </p:cNvPr>
          <p:cNvSpPr txBox="1"/>
          <p:nvPr/>
        </p:nvSpPr>
        <p:spPr>
          <a:xfrm>
            <a:off x="7963375" y="359141"/>
            <a:ext cx="4100946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50" dirty="0"/>
              <a:t>豪煮藝經典麵食館</a:t>
            </a:r>
            <a:r>
              <a:rPr lang="en-US" altLang="zh-TW" sz="1050" dirty="0"/>
              <a:t>https://www.facebook.com/haochui2014/?fref=ts</a:t>
            </a:r>
          </a:p>
          <a:p>
            <a:r>
              <a:rPr lang="zh-TW" altLang="en-US" sz="1050" dirty="0"/>
              <a:t>人像</a:t>
            </a:r>
            <a:r>
              <a:rPr lang="en-US" altLang="zh-TW" sz="1050" dirty="0"/>
              <a:t>:https://</a:t>
            </a:r>
            <a:r>
              <a:rPr lang="en-US" altLang="zh-TW" sz="1050" dirty="0" err="1"/>
              <a:t>picsum.photos</a:t>
            </a:r>
            <a:r>
              <a:rPr lang="en-US" altLang="zh-TW" sz="1050" dirty="0"/>
              <a:t>/</a:t>
            </a:r>
          </a:p>
          <a:p>
            <a:endParaRPr lang="en-US" altLang="zh-TW" sz="1200" dirty="0"/>
          </a:p>
          <a:p>
            <a:endParaRPr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462A88D1-3852-A267-A5D5-E58ECA7BC32F}"/>
              </a:ext>
            </a:extLst>
          </p:cNvPr>
          <p:cNvSpPr txBox="1">
            <a:spLocks/>
          </p:cNvSpPr>
          <p:nvPr/>
        </p:nvSpPr>
        <p:spPr>
          <a:xfrm>
            <a:off x="923365" y="8397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endParaRPr lang="zh-TW" altLang="en-US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接點: 弧形 12">
            <a:extLst>
              <a:ext uri="{FF2B5EF4-FFF2-40B4-BE49-F238E27FC236}">
                <a16:creationId xmlns:a16="http://schemas.microsoft.com/office/drawing/2014/main" id="{0BD3D5DB-5988-A1A6-20FB-F91BEB6E11BE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3875469" y="4557493"/>
            <a:ext cx="1306133" cy="1940109"/>
          </a:xfrm>
          <a:prstGeom prst="curvedConnector2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接點: 弧形 16">
            <a:extLst>
              <a:ext uri="{FF2B5EF4-FFF2-40B4-BE49-F238E27FC236}">
                <a16:creationId xmlns:a16="http://schemas.microsoft.com/office/drawing/2014/main" id="{B9C80F7B-BC75-DE0F-7DB9-50AACC093AEA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H="1">
            <a:off x="7963374" y="3957331"/>
            <a:ext cx="718939" cy="2152183"/>
          </a:xfrm>
          <a:prstGeom prst="curvedConnector4">
            <a:avLst>
              <a:gd name="adj1" fmla="val -31797"/>
              <a:gd name="adj2" fmla="val 66524"/>
            </a:avLst>
          </a:prstGeom>
          <a:ln w="381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587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F662299B-EC0E-3718-FB24-6FD9703B38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30" r="1477"/>
          <a:stretch/>
        </p:blipFill>
        <p:spPr>
          <a:xfrm>
            <a:off x="1269999" y="1440154"/>
            <a:ext cx="8251931" cy="3803064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35599480-045D-5D74-EFCB-8FE67CFB99B5}"/>
              </a:ext>
            </a:extLst>
          </p:cNvPr>
          <p:cNvSpPr/>
          <p:nvPr/>
        </p:nvSpPr>
        <p:spPr>
          <a:xfrm>
            <a:off x="1178489" y="1609370"/>
            <a:ext cx="8480613" cy="1197145"/>
          </a:xfrm>
          <a:prstGeom prst="roundRect">
            <a:avLst>
              <a:gd name="adj" fmla="val 380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CE74FF4-1B31-3285-50D4-317FA467B31F}"/>
              </a:ext>
            </a:extLst>
          </p:cNvPr>
          <p:cNvSpPr/>
          <p:nvPr/>
        </p:nvSpPr>
        <p:spPr>
          <a:xfrm>
            <a:off x="1102658" y="3238242"/>
            <a:ext cx="8480613" cy="1197145"/>
          </a:xfrm>
          <a:prstGeom prst="roundRect">
            <a:avLst>
              <a:gd name="adj" fmla="val 380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48E094C2-02EB-9BFB-728E-D0BBB9BA247B}"/>
              </a:ext>
            </a:extLst>
          </p:cNvPr>
          <p:cNvSpPr/>
          <p:nvPr/>
        </p:nvSpPr>
        <p:spPr>
          <a:xfrm>
            <a:off x="4885017" y="451289"/>
            <a:ext cx="4744571" cy="1200896"/>
          </a:xfrm>
          <a:prstGeom prst="roundRect">
            <a:avLst/>
          </a:prstGeom>
          <a:solidFill>
            <a:schemeClr val="bg1">
              <a:alpha val="57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988B70F4-A88E-71DE-9847-A8E83AD040DD}"/>
              </a:ext>
            </a:extLst>
          </p:cNvPr>
          <p:cNvSpPr/>
          <p:nvPr/>
        </p:nvSpPr>
        <p:spPr>
          <a:xfrm>
            <a:off x="3457575" y="4657624"/>
            <a:ext cx="7820025" cy="1197145"/>
          </a:xfrm>
          <a:prstGeom prst="roundRect">
            <a:avLst/>
          </a:prstGeom>
          <a:solidFill>
            <a:schemeClr val="bg1">
              <a:alpha val="57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9B8AC316-9F8E-B512-BD40-1DF236D5D87D}"/>
              </a:ext>
            </a:extLst>
          </p:cNvPr>
          <p:cNvSpPr txBox="1">
            <a:spLocks/>
          </p:cNvSpPr>
          <p:nvPr/>
        </p:nvSpPr>
        <p:spPr>
          <a:xfrm>
            <a:off x="5129049" y="795258"/>
            <a:ext cx="2481986" cy="8400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Top</a:t>
            </a:r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輪播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068E754-5819-3CAF-BBB3-866BC418BF05}"/>
              </a:ext>
            </a:extLst>
          </p:cNvPr>
          <p:cNvSpPr txBox="1"/>
          <p:nvPr/>
        </p:nvSpPr>
        <p:spPr>
          <a:xfrm>
            <a:off x="7557246" y="976119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:</a:t>
            </a:r>
            <a:r>
              <a:rPr lang="zh-TW" altLang="en-US" dirty="0"/>
              <a:t>店家循環輪播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E905BC1A-05E6-E6B8-66D5-8EEC815EDB36}"/>
              </a:ext>
            </a:extLst>
          </p:cNvPr>
          <p:cNvSpPr txBox="1">
            <a:spLocks/>
          </p:cNvSpPr>
          <p:nvPr/>
        </p:nvSpPr>
        <p:spPr>
          <a:xfrm>
            <a:off x="3817063" y="4951989"/>
            <a:ext cx="4806984" cy="8400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用戶歷史紀錄輪播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23E6E61-A085-0F94-E8F1-21F6B769DB41}"/>
              </a:ext>
            </a:extLst>
          </p:cNvPr>
          <p:cNvSpPr txBox="1"/>
          <p:nvPr/>
        </p:nvSpPr>
        <p:spPr>
          <a:xfrm>
            <a:off x="8498541" y="4951989"/>
            <a:ext cx="2423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:</a:t>
            </a:r>
            <a:r>
              <a:rPr lang="zh-TW" altLang="en-US" dirty="0"/>
              <a:t>用戶曾經使用紀錄並循環輪播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7EE23C8-2278-B851-C172-911A6D7A46A3}"/>
              </a:ext>
            </a:extLst>
          </p:cNvPr>
          <p:cNvSpPr txBox="1"/>
          <p:nvPr/>
        </p:nvSpPr>
        <p:spPr>
          <a:xfrm>
            <a:off x="1102658" y="6378102"/>
            <a:ext cx="9430871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50" dirty="0"/>
              <a:t>豪煮藝經典麵食館</a:t>
            </a:r>
            <a:r>
              <a:rPr lang="en-US" altLang="zh-TW" sz="1050" dirty="0"/>
              <a:t>https://www.facebook.com/haochui2014/?fref=ts</a:t>
            </a:r>
          </a:p>
          <a:p>
            <a:r>
              <a:rPr lang="zh-TW" altLang="en-US" sz="1050" dirty="0"/>
              <a:t>輪播背景</a:t>
            </a:r>
            <a:r>
              <a:rPr lang="en-US" altLang="zh-TW" sz="1050" dirty="0"/>
              <a:t>https://www.pexels.com/zh-TW/license/</a:t>
            </a:r>
          </a:p>
          <a:p>
            <a:endParaRPr lang="en-US" altLang="zh-TW" sz="1200" dirty="0"/>
          </a:p>
          <a:p>
            <a:endParaRPr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533F0989-27E2-FE42-A8FF-9641D1239E7A}"/>
              </a:ext>
            </a:extLst>
          </p:cNvPr>
          <p:cNvSpPr txBox="1">
            <a:spLocks/>
          </p:cNvSpPr>
          <p:nvPr/>
        </p:nvSpPr>
        <p:spPr>
          <a:xfrm>
            <a:off x="923365" y="8397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-3</a:t>
            </a:r>
            <a:endParaRPr lang="zh-TW" altLang="en-US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接點: 弧形 12">
            <a:extLst>
              <a:ext uri="{FF2B5EF4-FFF2-40B4-BE49-F238E27FC236}">
                <a16:creationId xmlns:a16="http://schemas.microsoft.com/office/drawing/2014/main" id="{B8CC4C43-B5E1-39CB-A7EA-BF9462F23423}"/>
              </a:ext>
            </a:extLst>
          </p:cNvPr>
          <p:cNvCxnSpPr>
            <a:cxnSpLocks/>
          </p:cNvCxnSpPr>
          <p:nvPr/>
        </p:nvCxnSpPr>
        <p:spPr>
          <a:xfrm rot="10800000">
            <a:off x="5202476" y="3899520"/>
            <a:ext cx="2184442" cy="723760"/>
          </a:xfrm>
          <a:prstGeom prst="curvedConnector3">
            <a:avLst>
              <a:gd name="adj1" fmla="val 103351"/>
            </a:avLst>
          </a:prstGeom>
          <a:ln w="381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接點: 弧形 15">
            <a:extLst>
              <a:ext uri="{FF2B5EF4-FFF2-40B4-BE49-F238E27FC236}">
                <a16:creationId xmlns:a16="http://schemas.microsoft.com/office/drawing/2014/main" id="{CC3D5E39-764E-5097-67D0-96AEBBBB52A3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37498" y="1189979"/>
            <a:ext cx="1671787" cy="1178253"/>
          </a:xfrm>
          <a:prstGeom prst="curvedConnector3">
            <a:avLst>
              <a:gd name="adj1" fmla="val 122929"/>
            </a:avLst>
          </a:prstGeom>
          <a:ln w="381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306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1520EDA8-577A-97B4-2CFB-B6D21EBF90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26"/>
          <a:stretch/>
        </p:blipFill>
        <p:spPr>
          <a:xfrm>
            <a:off x="1485224" y="2358887"/>
            <a:ext cx="8734770" cy="3701796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047A7307-71A3-42B0-C780-1B9AA1CF0B55}"/>
              </a:ext>
            </a:extLst>
          </p:cNvPr>
          <p:cNvSpPr/>
          <p:nvPr/>
        </p:nvSpPr>
        <p:spPr>
          <a:xfrm>
            <a:off x="1380795" y="2608693"/>
            <a:ext cx="8839199" cy="3003177"/>
          </a:xfrm>
          <a:prstGeom prst="roundRect">
            <a:avLst>
              <a:gd name="adj" fmla="val 380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EF275123-3B5F-0038-CDF1-8F93A713FA3C}"/>
              </a:ext>
            </a:extLst>
          </p:cNvPr>
          <p:cNvSpPr/>
          <p:nvPr/>
        </p:nvSpPr>
        <p:spPr>
          <a:xfrm>
            <a:off x="4735604" y="4859787"/>
            <a:ext cx="6936209" cy="1200896"/>
          </a:xfrm>
          <a:prstGeom prst="roundRect">
            <a:avLst/>
          </a:prstGeom>
          <a:solidFill>
            <a:schemeClr val="bg1">
              <a:alpha val="57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CA3F335C-32D8-4514-1F9D-9777042AAFED}"/>
              </a:ext>
            </a:extLst>
          </p:cNvPr>
          <p:cNvSpPr txBox="1">
            <a:spLocks/>
          </p:cNvSpPr>
          <p:nvPr/>
        </p:nvSpPr>
        <p:spPr>
          <a:xfrm>
            <a:off x="5208492" y="5056397"/>
            <a:ext cx="2756026" cy="8400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附近商家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9FE8E33-2CBF-CB7E-83C2-0FD716B84C55}"/>
              </a:ext>
            </a:extLst>
          </p:cNvPr>
          <p:cNvSpPr txBox="1"/>
          <p:nvPr/>
        </p:nvSpPr>
        <p:spPr>
          <a:xfrm>
            <a:off x="7826185" y="5312249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搜尋目前所在地資訊並循環輪播</a:t>
            </a: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0D13ECEF-E96D-83D8-14D4-64A54757328A}"/>
              </a:ext>
            </a:extLst>
          </p:cNvPr>
          <p:cNvSpPr txBox="1">
            <a:spLocks/>
          </p:cNvSpPr>
          <p:nvPr/>
        </p:nvSpPr>
        <p:spPr>
          <a:xfrm>
            <a:off x="923365" y="8397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-4</a:t>
            </a:r>
            <a:endParaRPr lang="zh-TW" altLang="en-US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接點: 弧形 7">
            <a:extLst>
              <a:ext uri="{FF2B5EF4-FFF2-40B4-BE49-F238E27FC236}">
                <a16:creationId xmlns:a16="http://schemas.microsoft.com/office/drawing/2014/main" id="{CE1F413D-34AE-C39B-5B70-2FEBBBF39A3B}"/>
              </a:ext>
            </a:extLst>
          </p:cNvPr>
          <p:cNvCxnSpPr>
            <a:cxnSpLocks/>
            <a:stCxn id="2" idx="1"/>
          </p:cNvCxnSpPr>
          <p:nvPr/>
        </p:nvCxnSpPr>
        <p:spPr>
          <a:xfrm rot="10800000">
            <a:off x="4500282" y="5312249"/>
            <a:ext cx="235322" cy="147986"/>
          </a:xfrm>
          <a:prstGeom prst="curvedConnector3">
            <a:avLst>
              <a:gd name="adj1" fmla="val 50000"/>
            </a:avLst>
          </a:prstGeom>
          <a:ln w="381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86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C0034B7-468A-4612-8968-A9CAF1C1A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207" y="4417123"/>
            <a:ext cx="2491956" cy="256816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33A9CF0-8581-4E64-EEE4-C80F83C31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301" y="656080"/>
            <a:ext cx="9278471" cy="4519781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E9BB421F-D271-6426-37ED-C8268BD99709}"/>
              </a:ext>
            </a:extLst>
          </p:cNvPr>
          <p:cNvSpPr/>
          <p:nvPr/>
        </p:nvSpPr>
        <p:spPr>
          <a:xfrm>
            <a:off x="1072191" y="763429"/>
            <a:ext cx="9398581" cy="1308775"/>
          </a:xfrm>
          <a:prstGeom prst="roundRect">
            <a:avLst>
              <a:gd name="adj" fmla="val 380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038305F-C745-7501-A205-66B13BFAFB14}"/>
              </a:ext>
            </a:extLst>
          </p:cNvPr>
          <p:cNvSpPr/>
          <p:nvPr/>
        </p:nvSpPr>
        <p:spPr>
          <a:xfrm>
            <a:off x="1072191" y="2372895"/>
            <a:ext cx="9398581" cy="2555591"/>
          </a:xfrm>
          <a:prstGeom prst="roundRect">
            <a:avLst>
              <a:gd name="adj" fmla="val 380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93C31CB8-A576-E482-0E4F-2AC2932B6D3D}"/>
              </a:ext>
            </a:extLst>
          </p:cNvPr>
          <p:cNvSpPr/>
          <p:nvPr/>
        </p:nvSpPr>
        <p:spPr>
          <a:xfrm>
            <a:off x="9442634" y="763429"/>
            <a:ext cx="2694955" cy="1200896"/>
          </a:xfrm>
          <a:prstGeom prst="roundRect">
            <a:avLst/>
          </a:prstGeom>
          <a:solidFill>
            <a:schemeClr val="bg1">
              <a:alpha val="57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3FC9CF2B-2EE2-F5C5-46B7-FFC28D4270B6}"/>
              </a:ext>
            </a:extLst>
          </p:cNvPr>
          <p:cNvSpPr/>
          <p:nvPr/>
        </p:nvSpPr>
        <p:spPr>
          <a:xfrm>
            <a:off x="7504995" y="5283210"/>
            <a:ext cx="2694955" cy="1496966"/>
          </a:xfrm>
          <a:prstGeom prst="roundRect">
            <a:avLst/>
          </a:prstGeom>
          <a:solidFill>
            <a:schemeClr val="bg1">
              <a:alpha val="57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9A7EA73A-ECFF-6008-F35C-E22F228A6FBF}"/>
              </a:ext>
            </a:extLst>
          </p:cNvPr>
          <p:cNvSpPr/>
          <p:nvPr/>
        </p:nvSpPr>
        <p:spPr>
          <a:xfrm>
            <a:off x="1641458" y="5015628"/>
            <a:ext cx="4311452" cy="1210919"/>
          </a:xfrm>
          <a:prstGeom prst="roundRect">
            <a:avLst/>
          </a:prstGeom>
          <a:solidFill>
            <a:schemeClr val="bg1">
              <a:alpha val="57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1BD6DB70-B014-85B4-E3F8-1D75FCA83DE2}"/>
              </a:ext>
            </a:extLst>
          </p:cNvPr>
          <p:cNvSpPr txBox="1">
            <a:spLocks/>
          </p:cNvSpPr>
          <p:nvPr/>
        </p:nvSpPr>
        <p:spPr>
          <a:xfrm>
            <a:off x="1670766" y="5229177"/>
            <a:ext cx="2481986" cy="840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留言板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038197D-7192-CD95-D0A1-EF4A0C879147}"/>
              </a:ext>
            </a:extLst>
          </p:cNvPr>
          <p:cNvSpPr txBox="1"/>
          <p:nvPr/>
        </p:nvSpPr>
        <p:spPr>
          <a:xfrm>
            <a:off x="4016803" y="5561561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:</a:t>
            </a:r>
            <a:r>
              <a:rPr lang="zh-TW" altLang="en-US" dirty="0"/>
              <a:t>彈幕式匿名留言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F594488C-89A0-4767-F145-BC213E468338}"/>
              </a:ext>
            </a:extLst>
          </p:cNvPr>
          <p:cNvSpPr txBox="1">
            <a:spLocks/>
          </p:cNvSpPr>
          <p:nvPr/>
        </p:nvSpPr>
        <p:spPr>
          <a:xfrm>
            <a:off x="9655603" y="888526"/>
            <a:ext cx="2481986" cy="8400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系統消息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0DB23E5-F76B-D754-E236-C32B6C7841AA}"/>
              </a:ext>
            </a:extLst>
          </p:cNvPr>
          <p:cNvSpPr txBox="1"/>
          <p:nvPr/>
        </p:nvSpPr>
        <p:spPr>
          <a:xfrm>
            <a:off x="10470772" y="1543935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:</a:t>
            </a:r>
            <a:r>
              <a:rPr lang="zh-TW" altLang="en-US" dirty="0"/>
              <a:t>更新通知通知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DF15B76-1D08-B707-C364-05D79AD373A0}"/>
              </a:ext>
            </a:extLst>
          </p:cNvPr>
          <p:cNvSpPr/>
          <p:nvPr/>
        </p:nvSpPr>
        <p:spPr>
          <a:xfrm>
            <a:off x="10146745" y="5480986"/>
            <a:ext cx="1754909" cy="880154"/>
          </a:xfrm>
          <a:prstGeom prst="roundRect">
            <a:avLst>
              <a:gd name="adj" fmla="val 380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6DF95892-3E56-349C-245C-F57EB5429E24}"/>
              </a:ext>
            </a:extLst>
          </p:cNvPr>
          <p:cNvSpPr txBox="1">
            <a:spLocks/>
          </p:cNvSpPr>
          <p:nvPr/>
        </p:nvSpPr>
        <p:spPr>
          <a:xfrm>
            <a:off x="8443330" y="5598509"/>
            <a:ext cx="2481986" cy="840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頁尾</a:t>
            </a:r>
            <a:r>
              <a:rPr lang="en-US" altLang="zh-TW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1D9DA55-8AC0-3B19-99D0-347C1041A71E}"/>
              </a:ext>
            </a:extLst>
          </p:cNvPr>
          <p:cNvSpPr txBox="1"/>
          <p:nvPr/>
        </p:nvSpPr>
        <p:spPr>
          <a:xfrm>
            <a:off x="8655767" y="6457648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:</a:t>
            </a:r>
            <a:r>
              <a:rPr lang="zh-TW" altLang="en-US" dirty="0"/>
              <a:t>當下時間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F0F124-41E2-D7B9-713B-156CBBBAEB7C}"/>
              </a:ext>
            </a:extLst>
          </p:cNvPr>
          <p:cNvSpPr txBox="1"/>
          <p:nvPr/>
        </p:nvSpPr>
        <p:spPr>
          <a:xfrm>
            <a:off x="988851" y="6320475"/>
            <a:ext cx="77770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系統消息背景</a:t>
            </a:r>
            <a:r>
              <a:rPr lang="en-US" altLang="zh-TW" sz="1200" dirty="0"/>
              <a:t>:</a:t>
            </a:r>
            <a:r>
              <a:rPr lang="zh-TW" altLang="en-US" sz="1200" dirty="0"/>
              <a:t>https://travel.yam.com/article/127262</a:t>
            </a:r>
            <a:endParaRPr lang="en-US" altLang="zh-TW" sz="1200" dirty="0"/>
          </a:p>
          <a:p>
            <a:r>
              <a:rPr lang="zh-TW" altLang="en-US" sz="1200" dirty="0"/>
              <a:t>留言板背景</a:t>
            </a:r>
            <a:r>
              <a:rPr lang="en-US" altLang="zh-TW" sz="1200" dirty="0"/>
              <a:t>:https://www.pexels.com/zh-TW/license/</a:t>
            </a:r>
          </a:p>
        </p:txBody>
      </p:sp>
      <p:sp>
        <p:nvSpPr>
          <p:cNvPr id="16" name="標題 1">
            <a:extLst>
              <a:ext uri="{FF2B5EF4-FFF2-40B4-BE49-F238E27FC236}">
                <a16:creationId xmlns:a16="http://schemas.microsoft.com/office/drawing/2014/main" id="{DB6C2A00-23E3-812B-74A5-111ED84E3933}"/>
              </a:ext>
            </a:extLst>
          </p:cNvPr>
          <p:cNvSpPr txBox="1">
            <a:spLocks/>
          </p:cNvSpPr>
          <p:nvPr/>
        </p:nvSpPr>
        <p:spPr>
          <a:xfrm>
            <a:off x="923365" y="8397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-5</a:t>
            </a:r>
            <a:endParaRPr lang="zh-TW" altLang="en-US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接點: 弧形 17">
            <a:extLst>
              <a:ext uri="{FF2B5EF4-FFF2-40B4-BE49-F238E27FC236}">
                <a16:creationId xmlns:a16="http://schemas.microsoft.com/office/drawing/2014/main" id="{9CC6E478-71C4-7FE6-0D41-B0DAC2632FBC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H="1">
            <a:off x="9974830" y="4160852"/>
            <a:ext cx="108693" cy="2353409"/>
          </a:xfrm>
          <a:prstGeom prst="curvedConnector4">
            <a:avLst>
              <a:gd name="adj1" fmla="val -210317"/>
              <a:gd name="adj2" fmla="val 101483"/>
            </a:avLst>
          </a:prstGeom>
          <a:ln w="381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接點: 弧形 19">
            <a:extLst>
              <a:ext uri="{FF2B5EF4-FFF2-40B4-BE49-F238E27FC236}">
                <a16:creationId xmlns:a16="http://schemas.microsoft.com/office/drawing/2014/main" id="{E34909AC-63B6-FCAA-E463-8AA816C3466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705364" y="3955302"/>
            <a:ext cx="1552895" cy="1441331"/>
          </a:xfrm>
          <a:prstGeom prst="curvedConnector3">
            <a:avLst>
              <a:gd name="adj1" fmla="val 50000"/>
            </a:avLst>
          </a:prstGeom>
          <a:ln w="381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接點: 弧形 23">
            <a:extLst>
              <a:ext uri="{FF2B5EF4-FFF2-40B4-BE49-F238E27FC236}">
                <a16:creationId xmlns:a16="http://schemas.microsoft.com/office/drawing/2014/main" id="{3BB11B85-5B70-218F-BEBB-32790E8223DE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8993680" y="1363877"/>
            <a:ext cx="448954" cy="12700"/>
          </a:xfrm>
          <a:prstGeom prst="curvedConnector3">
            <a:avLst>
              <a:gd name="adj1" fmla="val 50000"/>
            </a:avLst>
          </a:prstGeom>
          <a:ln w="381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060946"/>
      </p:ext>
    </p:extLst>
  </p:cSld>
  <p:clrMapOvr>
    <a:masterClrMapping/>
  </p:clrMapOvr>
</p:sld>
</file>

<file path=ppt/theme/theme1.xml><?xml version="1.0" encoding="utf-8"?>
<a:theme xmlns:a="http://schemas.openxmlformats.org/drawingml/2006/main" name="徽章">
  <a:themeElements>
    <a:clrScheme name="徽章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徽章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徽章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TM10001106[[fn=徽章]]</Template>
  <TotalTime>194</TotalTime>
  <Words>504</Words>
  <Application>Microsoft Office PowerPoint</Application>
  <PresentationFormat>寬螢幕</PresentationFormat>
  <Paragraphs>152</Paragraphs>
  <Slides>14</Slides>
  <Notes>2</Notes>
  <HiddenSlides>1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1" baseType="lpstr">
      <vt:lpstr>微软雅黑</vt:lpstr>
      <vt:lpstr>Arial</vt:lpstr>
      <vt:lpstr>Calibri</vt:lpstr>
      <vt:lpstr>Gill Sans MT</vt:lpstr>
      <vt:lpstr>Impact</vt:lpstr>
      <vt:lpstr>Lato</vt:lpstr>
      <vt:lpstr>徽章</vt:lpstr>
      <vt:lpstr>小專發表 團購網-揪團</vt:lpstr>
      <vt:lpstr>動機</vt:lpstr>
      <vt:lpstr>應用技術</vt:lpstr>
      <vt:lpstr>輪播圖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時程</vt:lpstr>
      <vt:lpstr>須改進功能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弘祥 鄭</dc:creator>
  <cp:lastModifiedBy>弘祥 鄭</cp:lastModifiedBy>
  <cp:revision>9</cp:revision>
  <dcterms:created xsi:type="dcterms:W3CDTF">2022-11-16T21:15:40Z</dcterms:created>
  <dcterms:modified xsi:type="dcterms:W3CDTF">2023-02-14T05:06:23Z</dcterms:modified>
</cp:coreProperties>
</file>